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4"/>
  </p:notesMasterIdLst>
  <p:sldIdLst>
    <p:sldId id="486" r:id="rId2"/>
    <p:sldId id="542" r:id="rId3"/>
    <p:sldId id="544" r:id="rId4"/>
    <p:sldId id="546" r:id="rId5"/>
    <p:sldId id="547" r:id="rId6"/>
    <p:sldId id="548" r:id="rId7"/>
    <p:sldId id="549" r:id="rId8"/>
    <p:sldId id="554" r:id="rId9"/>
    <p:sldId id="555" r:id="rId10"/>
    <p:sldId id="553" r:id="rId11"/>
    <p:sldId id="552" r:id="rId12"/>
    <p:sldId id="556" r:id="rId13"/>
  </p:sldIdLst>
  <p:sldSz cx="9144000" cy="6858000" type="screen4x3"/>
  <p:notesSz cx="6797675" cy="9926638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E93B"/>
    <a:srgbClr val="BB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23" autoAdjust="0"/>
    <p:restoredTop sz="94660" autoAdjust="0"/>
  </p:normalViewPr>
  <p:slideViewPr>
    <p:cSldViewPr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EE6A23-EB90-4122-BDAB-60672BEE9979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F33603-D7FA-431A-827F-E2A490E9D87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8836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 smtClean="0"/>
          </a:p>
        </p:txBody>
      </p:sp>
      <p:sp>
        <p:nvSpPr>
          <p:cNvPr id="15364" name="3 Marcador de encabezado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CO" altLang="es-CO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6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F5E881-5FD3-4E5F-A594-BD0C565BD180}" type="slidenum">
              <a:rPr lang="es-ES" altLang="es-CO" smtClean="0"/>
              <a:pPr>
                <a:spcBef>
                  <a:spcPct val="0"/>
                </a:spcBef>
              </a:pPr>
              <a:t>3</a:t>
            </a:fld>
            <a:endParaRPr lang="es-ES" altLang="es-CO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  <p:extLst>
      <p:ext uri="{BB962C8B-B14F-4D97-AF65-F5344CB8AC3E}">
        <p14:creationId xmlns:p14="http://schemas.microsoft.com/office/powerpoint/2010/main" val="239797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6EC7A-82D3-4592-95ED-3960DED9AC17}" type="slidenum">
              <a:rPr lang="es-ES" altLang="es-CO" smtClean="0"/>
              <a:pPr>
                <a:spcBef>
                  <a:spcPct val="0"/>
                </a:spcBef>
              </a:pPr>
              <a:t>5</a:t>
            </a:fld>
            <a:endParaRPr lang="es-ES" altLang="es-CO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CO" smtClean="0"/>
          </a:p>
        </p:txBody>
      </p:sp>
    </p:spTree>
    <p:extLst>
      <p:ext uri="{BB962C8B-B14F-4D97-AF65-F5344CB8AC3E}">
        <p14:creationId xmlns:p14="http://schemas.microsoft.com/office/powerpoint/2010/main" val="49493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DC93-9BE2-4258-AAA7-5AA2A6FA2CC6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35BD-29E3-4A9F-BEDE-9BA8AF84B2A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556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4BFE-A7E9-4B02-A4D9-DE50146D2A95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CE45-520A-44C3-9E2E-BB21C018655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407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F9ED-C3B3-47CF-B6E7-F517CA45C975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E063-DACC-4F72-9EED-6B8BED2097B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9227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508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6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71DB-C9FC-4CF5-ADFB-ADE2AD848F33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339C-7DA4-4D08-B194-ADEC78C3C64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278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43CC-A4A5-4D35-9AB2-2A18404FB8D6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69CA-52FA-4EE1-BE4A-BA878F0CC93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19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3371-AA0B-4A37-89EA-EB9F906690A7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042F-7DE7-4E3C-8B67-24E11FEAFB1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08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39C8-D583-4729-A4AD-1FA3709585E4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197A-6E24-4023-B323-F9460A473DF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444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74AF-64FF-493B-B2F2-7C8EB13E35BC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18C9-5215-4E82-AAC4-183BBAF7428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0490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5785-FA2B-4696-ADDB-7AEB019C4523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8C46-653D-4C31-9F2D-2B41F8DAE3A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055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63CF-7DAA-4AE6-8268-8C51470FEC33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7CBF-9F1B-46C2-937E-12BE8CD95DB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513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728C-2030-49F2-A2F0-68505F946530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71C8C-15BC-4F73-A244-75388F790490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818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O" smtClean="0"/>
              <a:t>Clic para editar título</a:t>
            </a:r>
            <a:endParaRPr lang="es-ES_tradnl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O" smtClean="0"/>
              <a:t>Haga clic para modificar el estilo de texto del patrón</a:t>
            </a:r>
          </a:p>
          <a:p>
            <a:pPr lvl="1"/>
            <a:r>
              <a:rPr lang="en-US" altLang="es-CO" smtClean="0"/>
              <a:t>Segundo nivel</a:t>
            </a:r>
          </a:p>
          <a:p>
            <a:pPr lvl="2"/>
            <a:r>
              <a:rPr lang="en-US" altLang="es-CO" smtClean="0"/>
              <a:t>Tercer nivel</a:t>
            </a:r>
          </a:p>
          <a:p>
            <a:pPr lvl="3"/>
            <a:r>
              <a:rPr lang="en-US" altLang="es-CO" smtClean="0"/>
              <a:t>Cuarto nivel</a:t>
            </a:r>
          </a:p>
          <a:p>
            <a:pPr lvl="4"/>
            <a:r>
              <a:rPr lang="en-US" altLang="es-CO" smtClean="0"/>
              <a:t>Quinto nivel</a:t>
            </a:r>
            <a:endParaRPr lang="es-ES_tradnl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AE972E1-523A-47DE-90A0-9B0E19514869}" type="datetimeFigureOut">
              <a:rPr lang="es-CO"/>
              <a:pPr>
                <a:defRPr/>
              </a:pPr>
              <a:t>25/10/2018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45F4D89-2925-4A78-B09A-F35DE049ED5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3" descr="0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/>
          <p:cNvSpPr/>
          <p:nvPr/>
        </p:nvSpPr>
        <p:spPr>
          <a:xfrm flipV="1">
            <a:off x="649288" y="3657600"/>
            <a:ext cx="3160712" cy="46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0" y="5229200"/>
            <a:ext cx="5436096" cy="1512168"/>
          </a:xfrm>
          <a:prstGeom prst="rect">
            <a:avLst/>
          </a:prstGeom>
          <a:solidFill>
            <a:schemeClr val="bg1"/>
          </a:solidFill>
          <a:ln>
            <a:noFill/>
            <a:miter lim="800000"/>
            <a:headEnd/>
            <a:tailEnd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CO" sz="20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Grupo de investigación: ECSE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O" sz="20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Línea de investigación: Salud en los entornos.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O" sz="20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Tema: Seguridad y Salud en el Trabajo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CO" sz="2000" b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35496" y="1052736"/>
            <a:ext cx="7344816" cy="1944216"/>
          </a:xfrm>
          <a:prstGeom prst="rect">
            <a:avLst/>
          </a:prstGeom>
          <a:solidFill>
            <a:schemeClr val="bg1"/>
          </a:solidFill>
          <a:ln>
            <a:noFill/>
            <a:miter lim="800000"/>
            <a:headEnd/>
            <a:tailEnd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CO" sz="26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Seminario Académico </a:t>
            </a:r>
            <a:r>
              <a:rPr lang="es-CO" sz="2600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S</a:t>
            </a:r>
            <a:r>
              <a:rPr lang="es-CO" sz="26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eguridad y Salud en el Trabajo: factor clave para la productividad y el desarrollo laboral.</a:t>
            </a:r>
            <a:endParaRPr lang="es-CO" sz="2800" b="1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CO" sz="28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Universidad de Investigación y Desarrollo</a:t>
            </a:r>
            <a:endParaRPr lang="es-CO" sz="2800" b="1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CO" sz="2000" b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4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205538"/>
            <a:ext cx="2895600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 smtClean="0"/>
              <a:t>GISELA </a:t>
            </a:r>
            <a:r>
              <a:rPr lang="es-CO" dirty="0"/>
              <a:t>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</p:txBody>
      </p:sp>
      <p:sp>
        <p:nvSpPr>
          <p:cNvPr id="4" name="Triángulo isósceles 3"/>
          <p:cNvSpPr/>
          <p:nvPr/>
        </p:nvSpPr>
        <p:spPr>
          <a:xfrm>
            <a:off x="484188" y="2204120"/>
            <a:ext cx="5006975" cy="3313112"/>
          </a:xfrm>
          <a:prstGeom prst="triangl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>
                <a:solidFill>
                  <a:schemeClr val="tx1"/>
                </a:solidFill>
              </a:rPr>
              <a:t>NIVEL </a:t>
            </a:r>
          </a:p>
          <a:p>
            <a:pPr algn="ctr">
              <a:defRPr/>
            </a:pPr>
            <a:r>
              <a:rPr lang="es-CO" sz="1000" b="1" dirty="0">
                <a:solidFill>
                  <a:schemeClr val="tx1"/>
                </a:solidFill>
              </a:rPr>
              <a:t>ESTRATÉGICO</a:t>
            </a:r>
          </a:p>
          <a:p>
            <a:pPr algn="ctr">
              <a:defRPr/>
            </a:pPr>
            <a:endParaRPr lang="es-CO" sz="800" dirty="0"/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NIVEL MISIONAL</a:t>
            </a:r>
          </a:p>
          <a:p>
            <a:pPr algn="ctr">
              <a:defRPr/>
            </a:pPr>
            <a:endParaRPr lang="es-CO" sz="800" dirty="0"/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NIVEL SOPORTE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5867400" y="725488"/>
            <a:ext cx="2592388" cy="576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>
                <a:solidFill>
                  <a:schemeClr val="tx1"/>
                </a:solidFill>
              </a:rPr>
              <a:t>Estándares Mínimos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68313" y="692150"/>
            <a:ext cx="4987925" cy="576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>
                <a:solidFill>
                  <a:schemeClr val="tx1"/>
                </a:solidFill>
              </a:rPr>
              <a:t>Gerencia </a:t>
            </a:r>
            <a:r>
              <a:rPr lang="es-CO" b="1" dirty="0" smtClean="0">
                <a:solidFill>
                  <a:schemeClr val="tx1"/>
                </a:solidFill>
              </a:rPr>
              <a:t>Estratégica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7" name="Doble onda 6"/>
          <p:cNvSpPr/>
          <p:nvPr/>
        </p:nvSpPr>
        <p:spPr>
          <a:xfrm>
            <a:off x="271463" y="1412900"/>
            <a:ext cx="339725" cy="4824412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  <p:sp>
        <p:nvSpPr>
          <p:cNvPr id="8" name="Doble onda 7"/>
          <p:cNvSpPr/>
          <p:nvPr/>
        </p:nvSpPr>
        <p:spPr>
          <a:xfrm>
            <a:off x="5456238" y="1412900"/>
            <a:ext cx="339725" cy="4824412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  <p:sp>
        <p:nvSpPr>
          <p:cNvPr id="9" name="Doble onda 8"/>
          <p:cNvSpPr/>
          <p:nvPr/>
        </p:nvSpPr>
        <p:spPr>
          <a:xfrm>
            <a:off x="6428754" y="1557338"/>
            <a:ext cx="1671638" cy="576262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smtClean="0">
                <a:solidFill>
                  <a:schemeClr val="tx1"/>
                </a:solidFill>
              </a:rPr>
              <a:t>1. Recursos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0" name="Doble onda 9"/>
          <p:cNvSpPr/>
          <p:nvPr/>
        </p:nvSpPr>
        <p:spPr>
          <a:xfrm>
            <a:off x="6428755" y="3500438"/>
            <a:ext cx="1671637" cy="576262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2.2 GESTIÓN DE PELIGROS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4" name="Doble onda 13"/>
          <p:cNvSpPr/>
          <p:nvPr/>
        </p:nvSpPr>
        <p:spPr>
          <a:xfrm>
            <a:off x="6428755" y="2852738"/>
            <a:ext cx="1671637" cy="576262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2.1 GESTIÓN DE LA SALUD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5" name="Doble onda 14"/>
          <p:cNvSpPr/>
          <p:nvPr/>
        </p:nvSpPr>
        <p:spPr>
          <a:xfrm>
            <a:off x="6428755" y="2205038"/>
            <a:ext cx="1671637" cy="576262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2. GESTIÓN INTEGRAL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7" name="Doble onda 16"/>
          <p:cNvSpPr/>
          <p:nvPr/>
        </p:nvSpPr>
        <p:spPr>
          <a:xfrm>
            <a:off x="6428755" y="5445125"/>
            <a:ext cx="1671637" cy="576263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4. MEJORAMIENTO CONTINUO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8" name="Doble onda 17"/>
          <p:cNvSpPr/>
          <p:nvPr/>
        </p:nvSpPr>
        <p:spPr>
          <a:xfrm>
            <a:off x="6428755" y="4797425"/>
            <a:ext cx="1671637" cy="576263"/>
          </a:xfrm>
          <a:prstGeom prst="doubleWav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 smtClean="0">
                <a:solidFill>
                  <a:schemeClr val="tx1"/>
                </a:solidFill>
              </a:rPr>
              <a:t>3. VERIFICACIÓN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19" name="Doble onda 18"/>
          <p:cNvSpPr/>
          <p:nvPr/>
        </p:nvSpPr>
        <p:spPr>
          <a:xfrm>
            <a:off x="6428755" y="4149725"/>
            <a:ext cx="1671637" cy="574675"/>
          </a:xfrm>
          <a:prstGeom prst="double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 smtClean="0">
                <a:solidFill>
                  <a:schemeClr val="tx1"/>
                </a:solidFill>
              </a:rPr>
              <a:t>2.3 GESTIÓN DE AMENEZAS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20" name="Pentágono 19"/>
          <p:cNvSpPr/>
          <p:nvPr/>
        </p:nvSpPr>
        <p:spPr>
          <a:xfrm>
            <a:off x="2339975" y="3033712"/>
            <a:ext cx="1295400" cy="395288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p2</a:t>
            </a:r>
          </a:p>
        </p:txBody>
      </p:sp>
      <p:sp>
        <p:nvSpPr>
          <p:cNvPr id="21" name="Pentágono 20"/>
          <p:cNvSpPr/>
          <p:nvPr/>
        </p:nvSpPr>
        <p:spPr>
          <a:xfrm>
            <a:off x="860425" y="2996629"/>
            <a:ext cx="1295400" cy="360363"/>
          </a:xfrm>
          <a:prstGeom prst="homePlate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P1</a:t>
            </a:r>
          </a:p>
        </p:txBody>
      </p:sp>
      <p:sp>
        <p:nvSpPr>
          <p:cNvPr id="22" name="Pentágono 21"/>
          <p:cNvSpPr/>
          <p:nvPr/>
        </p:nvSpPr>
        <p:spPr>
          <a:xfrm rot="10800000">
            <a:off x="3789363" y="4476750"/>
            <a:ext cx="1295400" cy="392113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p5</a:t>
            </a:r>
          </a:p>
        </p:txBody>
      </p:sp>
      <p:sp>
        <p:nvSpPr>
          <p:cNvPr id="23" name="Pentágono 22"/>
          <p:cNvSpPr/>
          <p:nvPr/>
        </p:nvSpPr>
        <p:spPr>
          <a:xfrm rot="10800000">
            <a:off x="2295525" y="4437063"/>
            <a:ext cx="1296988" cy="4318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p6</a:t>
            </a:r>
          </a:p>
        </p:txBody>
      </p:sp>
      <p:sp>
        <p:nvSpPr>
          <p:cNvPr id="24" name="Pentágono 23"/>
          <p:cNvSpPr/>
          <p:nvPr/>
        </p:nvSpPr>
        <p:spPr>
          <a:xfrm>
            <a:off x="3851275" y="2962275"/>
            <a:ext cx="1296988" cy="395288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p3</a:t>
            </a:r>
          </a:p>
        </p:txBody>
      </p:sp>
      <p:sp>
        <p:nvSpPr>
          <p:cNvPr id="25" name="Pentágono 24"/>
          <p:cNvSpPr/>
          <p:nvPr/>
        </p:nvSpPr>
        <p:spPr>
          <a:xfrm rot="10800000">
            <a:off x="827088" y="4437063"/>
            <a:ext cx="1296987" cy="431800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p7</a:t>
            </a:r>
          </a:p>
        </p:txBody>
      </p:sp>
      <p:sp>
        <p:nvSpPr>
          <p:cNvPr id="26" name="Pentágono 25"/>
          <p:cNvSpPr/>
          <p:nvPr/>
        </p:nvSpPr>
        <p:spPr>
          <a:xfrm rot="5400000">
            <a:off x="4533900" y="3716833"/>
            <a:ext cx="720725" cy="431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P4</a:t>
            </a:r>
          </a:p>
        </p:txBody>
      </p:sp>
      <p:sp>
        <p:nvSpPr>
          <p:cNvPr id="27" name="Pentágono 26"/>
          <p:cNvSpPr/>
          <p:nvPr/>
        </p:nvSpPr>
        <p:spPr>
          <a:xfrm rot="16200000">
            <a:off x="639763" y="3601963"/>
            <a:ext cx="792162" cy="44608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p8</a:t>
            </a:r>
          </a:p>
        </p:txBody>
      </p:sp>
      <p:sp>
        <p:nvSpPr>
          <p:cNvPr id="28" name="Triángulo isósceles 27"/>
          <p:cNvSpPr/>
          <p:nvPr/>
        </p:nvSpPr>
        <p:spPr>
          <a:xfrm>
            <a:off x="2700338" y="2157413"/>
            <a:ext cx="576262" cy="36036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9" name="Doble onda 28"/>
          <p:cNvSpPr/>
          <p:nvPr/>
        </p:nvSpPr>
        <p:spPr>
          <a:xfrm>
            <a:off x="2651125" y="3573463"/>
            <a:ext cx="719138" cy="431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SST</a:t>
            </a:r>
          </a:p>
        </p:txBody>
      </p:sp>
      <p:sp>
        <p:nvSpPr>
          <p:cNvPr id="30" name="Doble onda 29"/>
          <p:cNvSpPr/>
          <p:nvPr/>
        </p:nvSpPr>
        <p:spPr>
          <a:xfrm>
            <a:off x="4014788" y="2227263"/>
            <a:ext cx="720725" cy="431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AL</a:t>
            </a:r>
          </a:p>
        </p:txBody>
      </p:sp>
      <p:cxnSp>
        <p:nvCxnSpPr>
          <p:cNvPr id="44" name="Conector recto de flecha 43"/>
          <p:cNvCxnSpPr/>
          <p:nvPr/>
        </p:nvCxnSpPr>
        <p:spPr>
          <a:xfrm flipH="1">
            <a:off x="1514475" y="3767138"/>
            <a:ext cx="1112838" cy="6223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stCxn id="29" idx="3"/>
            <a:endCxn id="22" idx="2"/>
          </p:cNvCxnSpPr>
          <p:nvPr/>
        </p:nvCxnSpPr>
        <p:spPr>
          <a:xfrm>
            <a:off x="3370263" y="3789363"/>
            <a:ext cx="1165225" cy="687387"/>
          </a:xfrm>
          <a:prstGeom prst="straightConnector1">
            <a:avLst/>
          </a:prstGeom>
          <a:ln w="2222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/>
          <p:nvPr/>
        </p:nvCxnSpPr>
        <p:spPr>
          <a:xfrm>
            <a:off x="3381375" y="3789363"/>
            <a:ext cx="1252538" cy="3492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/>
          <p:nvPr/>
        </p:nvCxnSpPr>
        <p:spPr>
          <a:xfrm flipH="1">
            <a:off x="1258888" y="3767138"/>
            <a:ext cx="1336675" cy="0"/>
          </a:xfrm>
          <a:prstGeom prst="straightConnector1">
            <a:avLst/>
          </a:prstGeom>
          <a:ln w="25400">
            <a:solidFill>
              <a:srgbClr val="33996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5883275" y="1772817"/>
            <a:ext cx="2940051" cy="360087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redondeado 10"/>
          <p:cNvSpPr/>
          <p:nvPr/>
        </p:nvSpPr>
        <p:spPr>
          <a:xfrm>
            <a:off x="8297725" y="2398562"/>
            <a:ext cx="597617" cy="4541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P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8383072" y="4257368"/>
            <a:ext cx="581416" cy="5400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G.C</a:t>
            </a:r>
          </a:p>
        </p:txBody>
      </p:sp>
      <p:sp>
        <p:nvSpPr>
          <p:cNvPr id="39" name="Rectángulo redondeado 38"/>
          <p:cNvSpPr/>
          <p:nvPr/>
        </p:nvSpPr>
        <p:spPr>
          <a:xfrm>
            <a:off x="5841138" y="4389438"/>
            <a:ext cx="525600" cy="4794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5811257" y="2406852"/>
            <a:ext cx="600655" cy="4541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3" name="Conector recto de flecha 12"/>
          <p:cNvCxnSpPr>
            <a:endCxn id="24" idx="2"/>
          </p:cNvCxnSpPr>
          <p:nvPr/>
        </p:nvCxnSpPr>
        <p:spPr>
          <a:xfrm flipV="1">
            <a:off x="3381375" y="3357563"/>
            <a:ext cx="1019572" cy="4095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29" idx="1"/>
          </p:cNvCxnSpPr>
          <p:nvPr/>
        </p:nvCxnSpPr>
        <p:spPr>
          <a:xfrm flipH="1" flipV="1">
            <a:off x="1979712" y="3356992"/>
            <a:ext cx="671413" cy="432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9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4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205538"/>
            <a:ext cx="2895600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GISELA 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1331913" y="2565400"/>
            <a:ext cx="2087562" cy="7191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 smtClean="0"/>
              <a:t>RECURSOS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395288" y="1196975"/>
            <a:ext cx="1728787" cy="792163"/>
          </a:xfrm>
          <a:prstGeom prst="rect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Inv. </a:t>
            </a:r>
            <a:r>
              <a:rPr lang="es-CO" sz="1600" dirty="0"/>
              <a:t>Capacitación y desarrollo humano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555875" y="3860800"/>
            <a:ext cx="1728788" cy="792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Recursos en tecnologías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555875" y="1196975"/>
            <a:ext cx="1728788" cy="7921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Recursos infraestructura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50825" y="3860800"/>
            <a:ext cx="1728788" cy="7921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Compensación laboral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476375" y="4941888"/>
            <a:ext cx="1727200" cy="7905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Investigación  innovación y desarrollo</a:t>
            </a:r>
          </a:p>
        </p:txBody>
      </p:sp>
      <p:sp>
        <p:nvSpPr>
          <p:cNvPr id="10" name="Triángulo isósceles 9"/>
          <p:cNvSpPr/>
          <p:nvPr/>
        </p:nvSpPr>
        <p:spPr>
          <a:xfrm>
            <a:off x="5148263" y="2168525"/>
            <a:ext cx="2952750" cy="259238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NIVEL ESTRATEGICO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NIVEL 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ESTRATÉGICO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400" b="1" dirty="0">
                <a:solidFill>
                  <a:schemeClr val="tx1"/>
                </a:solidFill>
              </a:rPr>
              <a:t>NIVEL MISIONAL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r>
              <a:rPr lang="es-CO" sz="1400" b="1" dirty="0">
                <a:solidFill>
                  <a:schemeClr val="tx1"/>
                </a:solidFill>
              </a:rPr>
              <a:t>NIVEL SOPORTE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</p:txBody>
      </p:sp>
      <p:pic>
        <p:nvPicPr>
          <p:cNvPr id="12298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868863"/>
            <a:ext cx="8080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Imagen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557338"/>
            <a:ext cx="8239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Imagen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73625"/>
            <a:ext cx="863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Conector angular 36"/>
          <p:cNvCxnSpPr/>
          <p:nvPr/>
        </p:nvCxnSpPr>
        <p:spPr>
          <a:xfrm>
            <a:off x="2393950" y="3368675"/>
            <a:ext cx="1295400" cy="387350"/>
          </a:xfrm>
          <a:prstGeom prst="bentConnector3">
            <a:avLst>
              <a:gd name="adj1" fmla="val 50000"/>
            </a:avLst>
          </a:prstGeom>
          <a:ln w="31750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/>
          <p:nvPr/>
        </p:nvCxnSpPr>
        <p:spPr>
          <a:xfrm rot="10800000" flipV="1">
            <a:off x="1052513" y="3378200"/>
            <a:ext cx="1287462" cy="377825"/>
          </a:xfrm>
          <a:prstGeom prst="bentConnector3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/>
          <p:nvPr/>
        </p:nvCxnSpPr>
        <p:spPr>
          <a:xfrm rot="10800000">
            <a:off x="1116013" y="2214563"/>
            <a:ext cx="1008062" cy="176212"/>
          </a:xfrm>
          <a:prstGeom prst="bentConnector3">
            <a:avLst/>
          </a:prstGeom>
          <a:ln w="317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/>
          <p:nvPr/>
        </p:nvCxnSpPr>
        <p:spPr>
          <a:xfrm flipV="1">
            <a:off x="2555875" y="2214563"/>
            <a:ext cx="863600" cy="176212"/>
          </a:xfrm>
          <a:prstGeom prst="bentConnector3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5508625" y="4149080"/>
            <a:ext cx="22320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5940152" y="3356992"/>
            <a:ext cx="12954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brir corchete 67"/>
          <p:cNvSpPr/>
          <p:nvPr/>
        </p:nvSpPr>
        <p:spPr>
          <a:xfrm>
            <a:off x="5003800" y="1196975"/>
            <a:ext cx="792163" cy="4824413"/>
          </a:xfrm>
          <a:prstGeom prst="leftBracket">
            <a:avLst/>
          </a:prstGeom>
          <a:ln w="44450" cmpd="dbl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69" name="Cerrar corchete 68"/>
          <p:cNvSpPr/>
          <p:nvPr/>
        </p:nvSpPr>
        <p:spPr>
          <a:xfrm>
            <a:off x="7308850" y="1196975"/>
            <a:ext cx="935038" cy="4824413"/>
          </a:xfrm>
          <a:prstGeom prst="rightBracket">
            <a:avLst/>
          </a:prstGeom>
          <a:ln w="47625" cmpd="dbl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70" name="Doble onda 69"/>
          <p:cNvSpPr/>
          <p:nvPr/>
        </p:nvSpPr>
        <p:spPr>
          <a:xfrm>
            <a:off x="4500563" y="1196975"/>
            <a:ext cx="339725" cy="4824413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  <p:sp>
        <p:nvSpPr>
          <p:cNvPr id="71" name="Doble onda 70"/>
          <p:cNvSpPr/>
          <p:nvPr/>
        </p:nvSpPr>
        <p:spPr>
          <a:xfrm>
            <a:off x="8388350" y="1124744"/>
            <a:ext cx="341313" cy="4824412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</p:spTree>
    <p:extLst>
      <p:ext uri="{BB962C8B-B14F-4D97-AF65-F5344CB8AC3E}">
        <p14:creationId xmlns:p14="http://schemas.microsoft.com/office/powerpoint/2010/main" val="17159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ón 2 1"/>
          <p:cNvSpPr/>
          <p:nvPr/>
        </p:nvSpPr>
        <p:spPr>
          <a:xfrm>
            <a:off x="2195736" y="1916832"/>
            <a:ext cx="5328592" cy="288032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i="1" dirty="0" smtClean="0"/>
              <a:t>Gracias</a:t>
            </a:r>
          </a:p>
          <a:p>
            <a:pPr algn="ctr"/>
            <a:endParaRPr lang="es-CO" sz="3200" b="1" i="1" dirty="0"/>
          </a:p>
          <a:p>
            <a:pPr algn="ctr"/>
            <a:r>
              <a:rPr lang="es-CO" sz="3200" b="1" i="1" dirty="0" smtClean="0"/>
              <a:t>Preguntas?</a:t>
            </a:r>
            <a:endParaRPr lang="es-CO" sz="3200" b="1" i="1" dirty="0"/>
          </a:p>
        </p:txBody>
      </p:sp>
    </p:spTree>
    <p:extLst>
      <p:ext uri="{BB962C8B-B14F-4D97-AF65-F5344CB8AC3E}">
        <p14:creationId xmlns:p14="http://schemas.microsoft.com/office/powerpoint/2010/main" val="22894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60040" y="1196752"/>
            <a:ext cx="7772400" cy="20335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glow rad="101600">
              <a:srgbClr val="FFFFFF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CO" b="1" dirty="0" smtClean="0">
                <a:solidFill>
                  <a:schemeClr val="tx1"/>
                </a:solidFill>
              </a:rPr>
              <a:t>Gerencia Estratégica en </a:t>
            </a:r>
            <a:r>
              <a:rPr lang="es-CO" b="1" dirty="0">
                <a:solidFill>
                  <a:schemeClr val="tx1"/>
                </a:solidFill>
              </a:rPr>
              <a:t>e</a:t>
            </a:r>
            <a:r>
              <a:rPr lang="es-CO" b="1" dirty="0" smtClean="0">
                <a:solidFill>
                  <a:schemeClr val="tx1"/>
                </a:solidFill>
              </a:rPr>
              <a:t>l Sistema De Seguridad Y Salud en </a:t>
            </a:r>
            <a:r>
              <a:rPr lang="es-CO" b="1" dirty="0">
                <a:solidFill>
                  <a:schemeClr val="tx1"/>
                </a:solidFill>
              </a:rPr>
              <a:t>e</a:t>
            </a:r>
            <a:r>
              <a:rPr lang="es-CO" b="1" dirty="0" smtClean="0">
                <a:solidFill>
                  <a:schemeClr val="tx1"/>
                </a:solidFill>
              </a:rPr>
              <a:t>l Trabajo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2555776" y="4077072"/>
            <a:ext cx="4716016" cy="180020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  <a:headEnd/>
            <a:tailEnd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CO" sz="24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Gisela González Ruiz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O" sz="24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Especialista en Salud Ocupacional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O" sz="24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Ms CCB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CO" sz="24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Dra. en Ciencias Gerenciales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CO" sz="2000" b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4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79712" y="479366"/>
            <a:ext cx="4536504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+mn-cs"/>
              </a:rPr>
              <a:t>TÓPICOS</a:t>
            </a:r>
            <a:endParaRPr lang="es-E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6147" name="Line 17"/>
          <p:cNvSpPr>
            <a:spLocks noChangeShapeType="1"/>
          </p:cNvSpPr>
          <p:nvPr/>
        </p:nvSpPr>
        <p:spPr bwMode="auto">
          <a:xfrm>
            <a:off x="3563938" y="1981200"/>
            <a:ext cx="0" cy="358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148" name="Line 18"/>
          <p:cNvSpPr>
            <a:spLocks noChangeShapeType="1"/>
          </p:cNvSpPr>
          <p:nvPr/>
        </p:nvSpPr>
        <p:spPr bwMode="auto">
          <a:xfrm>
            <a:off x="3563938" y="1981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149" name="Line 19"/>
          <p:cNvSpPr>
            <a:spLocks noChangeShapeType="1"/>
          </p:cNvSpPr>
          <p:nvPr/>
        </p:nvSpPr>
        <p:spPr bwMode="auto">
          <a:xfrm>
            <a:off x="3563938" y="5562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25615" name="14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72213"/>
            <a:ext cx="2895600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/>
              <a:t>GISELA 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/>
              <a:t>Doctora en Ciencias Gerenciales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smtClean="0"/>
          </a:p>
        </p:txBody>
      </p:sp>
      <p:pic>
        <p:nvPicPr>
          <p:cNvPr id="6151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840038"/>
            <a:ext cx="3097213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redondeado 7"/>
          <p:cNvSpPr/>
          <p:nvPr/>
        </p:nvSpPr>
        <p:spPr>
          <a:xfrm>
            <a:off x="4859338" y="1484313"/>
            <a:ext cx="2952750" cy="10080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Momentos históricos de la Seguridad y Salud en Colombia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4865688" y="4862513"/>
            <a:ext cx="2952750" cy="1087437"/>
          </a:xfrm>
          <a:prstGeom prst="roundRect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La Gerencia Estratégica </a:t>
            </a:r>
            <a:r>
              <a:rPr lang="es-CO" b="1" dirty="0" smtClean="0">
                <a:solidFill>
                  <a:schemeClr val="tx1"/>
                </a:solidFill>
              </a:rPr>
              <a:t>en la Seguridad y </a:t>
            </a:r>
            <a:r>
              <a:rPr lang="es-CO" b="1" dirty="0" smtClean="0">
                <a:solidFill>
                  <a:schemeClr val="tx1"/>
                </a:solidFill>
              </a:rPr>
              <a:t>Salud en el trabajo.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3563938" y="3644900"/>
            <a:ext cx="1008062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4859338" y="3213100"/>
            <a:ext cx="2952750" cy="9493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200" b="1" dirty="0" smtClean="0">
                <a:solidFill>
                  <a:schemeClr val="tx1"/>
                </a:solidFill>
              </a:rPr>
              <a:t>Planeación </a:t>
            </a:r>
            <a:r>
              <a:rPr lang="es-CO" sz="2200" b="1" dirty="0">
                <a:solidFill>
                  <a:schemeClr val="tx1"/>
                </a:solidFill>
              </a:rPr>
              <a:t>estratégica </a:t>
            </a:r>
          </a:p>
        </p:txBody>
      </p:sp>
    </p:spTree>
    <p:extLst>
      <p:ext uri="{BB962C8B-B14F-4D97-AF65-F5344CB8AC3E}">
        <p14:creationId xmlns:p14="http://schemas.microsoft.com/office/powerpoint/2010/main" val="27678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73038" y="1241425"/>
            <a:ext cx="2670175" cy="8032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 smtClean="0">
                <a:solidFill>
                  <a:schemeClr val="tx1"/>
                </a:solidFill>
              </a:rPr>
              <a:t>SNSP</a:t>
            </a:r>
          </a:p>
          <a:p>
            <a:pPr algn="ctr">
              <a:defRPr/>
            </a:pPr>
            <a:r>
              <a:rPr lang="es-CO" sz="2000" b="1" dirty="0" smtClean="0">
                <a:solidFill>
                  <a:schemeClr val="tx1"/>
                </a:solidFill>
              </a:rPr>
              <a:t>Antes de la Ley 100  de </a:t>
            </a:r>
            <a:r>
              <a:rPr lang="es-CO" sz="2000" b="1" dirty="0">
                <a:solidFill>
                  <a:schemeClr val="tx1"/>
                </a:solidFill>
              </a:rPr>
              <a:t>1993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93675" y="2684016"/>
            <a:ext cx="2649538" cy="889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Sistema Nacional de Salud Pública Nacional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124200" y="1279525"/>
            <a:ext cx="2600325" cy="8032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 smtClean="0">
                <a:solidFill>
                  <a:schemeClr val="tx1"/>
                </a:solidFill>
              </a:rPr>
              <a:t>Con la Ley </a:t>
            </a:r>
            <a:r>
              <a:rPr lang="es-CO" sz="2000" b="1" dirty="0">
                <a:solidFill>
                  <a:schemeClr val="tx1"/>
                </a:solidFill>
              </a:rPr>
              <a:t>100 </a:t>
            </a:r>
            <a:r>
              <a:rPr lang="es-CO" sz="2000" b="1" dirty="0" smtClean="0">
                <a:solidFill>
                  <a:schemeClr val="tx1"/>
                </a:solidFill>
              </a:rPr>
              <a:t>de </a:t>
            </a:r>
            <a:r>
              <a:rPr lang="es-CO" sz="2000" b="1" dirty="0">
                <a:solidFill>
                  <a:schemeClr val="tx1"/>
                </a:solidFill>
              </a:rPr>
              <a:t>1993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940425" y="1279525"/>
            <a:ext cx="2559050" cy="8032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A </a:t>
            </a:r>
            <a:r>
              <a:rPr lang="es-CO" sz="2000" b="1" dirty="0" smtClean="0">
                <a:solidFill>
                  <a:schemeClr val="tx1"/>
                </a:solidFill>
              </a:rPr>
              <a:t>partir de la Ley 1562 de </a:t>
            </a:r>
            <a:r>
              <a:rPr lang="es-CO" sz="2000" b="1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256088" y="2419350"/>
            <a:ext cx="3527425" cy="846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Sistema de Seguridad Social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93675" y="277019"/>
            <a:ext cx="8410773" cy="64928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3200" b="1" dirty="0" smtClean="0">
                <a:solidFill>
                  <a:schemeClr val="tx1"/>
                </a:solidFill>
              </a:rPr>
              <a:t>MOMENTOS</a:t>
            </a:r>
            <a:endParaRPr lang="es-CO" sz="3200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77800" y="3954065"/>
            <a:ext cx="2665413" cy="627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Fines de reparación del daño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73038" y="4996904"/>
            <a:ext cx="2670175" cy="116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>
                <a:solidFill>
                  <a:schemeClr val="tx1"/>
                </a:solidFill>
              </a:rPr>
              <a:t>Decreto 2177 de 1989, readaptación profesional invalidas - Decreto 776 del 1987, tabla de evaluación de la </a:t>
            </a:r>
            <a:r>
              <a:rPr lang="es-CO" sz="1400" b="1" dirty="0" smtClean="0">
                <a:solidFill>
                  <a:schemeClr val="tx1"/>
                </a:solidFill>
              </a:rPr>
              <a:t>incapacidad.</a:t>
            </a:r>
            <a:endParaRPr lang="es-CO" sz="1400" b="1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092450" y="3698875"/>
            <a:ext cx="2665413" cy="628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Fines de prevención. Art. 35 SRP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287713" y="4618038"/>
            <a:ext cx="1500187" cy="466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SVE</a:t>
            </a:r>
          </a:p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CMO- Cove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3635375" y="5300663"/>
            <a:ext cx="1728788" cy="504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 err="1" smtClean="0">
                <a:solidFill>
                  <a:schemeClr val="tx1"/>
                </a:solidFill>
              </a:rPr>
              <a:t>Responsabidad</a:t>
            </a:r>
            <a:r>
              <a:rPr lang="es-CO" b="1" dirty="0" smtClean="0">
                <a:solidFill>
                  <a:schemeClr val="tx1"/>
                </a:solidFill>
              </a:rPr>
              <a:t> </a:t>
            </a:r>
            <a:r>
              <a:rPr lang="es-CO" b="1" dirty="0">
                <a:solidFill>
                  <a:schemeClr val="tx1"/>
                </a:solidFill>
              </a:rPr>
              <a:t>Indeterminada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4008438" y="5949950"/>
            <a:ext cx="1931987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400" b="1" dirty="0">
                <a:solidFill>
                  <a:schemeClr val="tx1"/>
                </a:solidFill>
              </a:rPr>
              <a:t>Multinacional</a:t>
            </a:r>
          </a:p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OHSAS 18001</a:t>
            </a:r>
            <a:endParaRPr lang="es-CO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400" b="1" dirty="0">
                <a:solidFill>
                  <a:schemeClr val="tx1"/>
                </a:solidFill>
              </a:rPr>
              <a:t>Glob. Economía- 1986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5969000" y="3698875"/>
            <a:ext cx="2779464" cy="627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Adopción de las OHSAS </a:t>
            </a:r>
            <a:r>
              <a:rPr lang="es-CO" sz="2000" b="1" dirty="0" smtClean="0">
                <a:solidFill>
                  <a:schemeClr val="tx1"/>
                </a:solidFill>
              </a:rPr>
              <a:t>18001-45001 </a:t>
            </a:r>
            <a:r>
              <a:rPr lang="es-CO" sz="1600" b="1" dirty="0" smtClean="0">
                <a:solidFill>
                  <a:schemeClr val="tx1"/>
                </a:solidFill>
              </a:rPr>
              <a:t>(ISO)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156176" y="4602163"/>
            <a:ext cx="2198687" cy="6270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Responsable: Gerencial-empleador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6300192" y="5392638"/>
            <a:ext cx="1879600" cy="6454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Sistema de Seguridad y </a:t>
            </a:r>
            <a:r>
              <a:rPr lang="es-CO" sz="1600" b="1" dirty="0" smtClean="0">
                <a:solidFill>
                  <a:schemeClr val="tx1"/>
                </a:solidFill>
              </a:rPr>
              <a:t>Salud (</a:t>
            </a:r>
            <a:r>
              <a:rPr lang="es-CO" sz="1400" b="1" dirty="0" smtClean="0">
                <a:solidFill>
                  <a:schemeClr val="tx1"/>
                </a:solidFill>
              </a:rPr>
              <a:t>1072-15/1111-17</a:t>
            </a:r>
            <a:r>
              <a:rPr lang="es-CO" sz="1600" b="1" dirty="0" smtClean="0">
                <a:solidFill>
                  <a:schemeClr val="tx1"/>
                </a:solidFill>
              </a:rPr>
              <a:t>)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6444208" y="6165850"/>
            <a:ext cx="1727200" cy="5032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Mejoramiento continuo</a:t>
            </a:r>
          </a:p>
        </p:txBody>
      </p:sp>
      <p:cxnSp>
        <p:nvCxnSpPr>
          <p:cNvPr id="25" name="Conector recto de flecha 24"/>
          <p:cNvCxnSpPr>
            <a:stCxn id="3" idx="2"/>
            <a:endCxn id="4" idx="0"/>
          </p:cNvCxnSpPr>
          <p:nvPr/>
        </p:nvCxnSpPr>
        <p:spPr>
          <a:xfrm>
            <a:off x="1508126" y="2044700"/>
            <a:ext cx="10318" cy="6393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1475656" y="3628826"/>
            <a:ext cx="11113" cy="3762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1475656" y="4638526"/>
            <a:ext cx="11112" cy="374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/>
          <p:cNvCxnSpPr/>
          <p:nvPr/>
        </p:nvCxnSpPr>
        <p:spPr>
          <a:xfrm rot="5400000">
            <a:off x="3609181" y="3096419"/>
            <a:ext cx="701675" cy="503238"/>
          </a:xfrm>
          <a:prstGeom prst="bentConnector3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7" idx="3"/>
          </p:cNvCxnSpPr>
          <p:nvPr/>
        </p:nvCxnSpPr>
        <p:spPr>
          <a:xfrm>
            <a:off x="7783513" y="2841625"/>
            <a:ext cx="382587" cy="81915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6" idx="3"/>
          </p:cNvCxnSpPr>
          <p:nvPr/>
        </p:nvCxnSpPr>
        <p:spPr>
          <a:xfrm flipH="1">
            <a:off x="7783513" y="1681163"/>
            <a:ext cx="715962" cy="884237"/>
          </a:xfrm>
          <a:prstGeom prst="bentConnector4">
            <a:avLst>
              <a:gd name="adj1" fmla="val -31941"/>
              <a:gd name="adj2" fmla="val 727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5" idx="1"/>
            <a:endCxn id="7" idx="1"/>
          </p:cNvCxnSpPr>
          <p:nvPr/>
        </p:nvCxnSpPr>
        <p:spPr>
          <a:xfrm rot="10800000" flipH="1" flipV="1">
            <a:off x="3124200" y="1681163"/>
            <a:ext cx="1131888" cy="1160462"/>
          </a:xfrm>
          <a:prstGeom prst="bentConnector3">
            <a:avLst>
              <a:gd name="adj1" fmla="val -2020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8" idx="2"/>
          </p:cNvCxnSpPr>
          <p:nvPr/>
        </p:nvCxnSpPr>
        <p:spPr>
          <a:xfrm rot="5400000">
            <a:off x="2911526" y="-426291"/>
            <a:ext cx="134938" cy="284013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/>
          <p:nvPr/>
        </p:nvCxnSpPr>
        <p:spPr>
          <a:xfrm rot="16200000" flipH="1">
            <a:off x="5822205" y="-514422"/>
            <a:ext cx="134938" cy="29812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/>
          <p:nvPr/>
        </p:nvCxnSpPr>
        <p:spPr>
          <a:xfrm>
            <a:off x="1558925" y="1052513"/>
            <a:ext cx="0" cy="188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>
            <a:off x="7380288" y="1052513"/>
            <a:ext cx="0" cy="188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>
            <a:off x="4355976" y="1052513"/>
            <a:ext cx="0" cy="188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/>
          <p:nvPr/>
        </p:nvCxnSpPr>
        <p:spPr>
          <a:xfrm rot="5400000">
            <a:off x="4780756" y="3261519"/>
            <a:ext cx="461963" cy="4476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r 58"/>
          <p:cNvCxnSpPr/>
          <p:nvPr/>
        </p:nvCxnSpPr>
        <p:spPr>
          <a:xfrm rot="16200000" flipH="1">
            <a:off x="6435725" y="2838451"/>
            <a:ext cx="434975" cy="1282700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4008438" y="4365104"/>
            <a:ext cx="0" cy="25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/>
          <p:nvPr/>
        </p:nvCxnSpPr>
        <p:spPr>
          <a:xfrm>
            <a:off x="7164288" y="4392613"/>
            <a:ext cx="0" cy="188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/>
          <p:nvPr/>
        </p:nvCxnSpPr>
        <p:spPr>
          <a:xfrm rot="16200000" flipV="1">
            <a:off x="4730824" y="4911750"/>
            <a:ext cx="1122512" cy="57606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angular 29"/>
          <p:cNvCxnSpPr/>
          <p:nvPr/>
        </p:nvCxnSpPr>
        <p:spPr>
          <a:xfrm rot="16200000" flipH="1">
            <a:off x="5391658" y="5617406"/>
            <a:ext cx="1456432" cy="21542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8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37288"/>
            <a:ext cx="2895600" cy="4841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GISELA 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</p:txBody>
      </p:sp>
      <p:pic>
        <p:nvPicPr>
          <p:cNvPr id="9219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125538"/>
            <a:ext cx="626427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8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255" y="332656"/>
            <a:ext cx="7886700" cy="99417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sz="3600" b="1" dirty="0" smtClean="0"/>
              <a:t>Plataforma </a:t>
            </a:r>
            <a:r>
              <a:rPr lang="es-CO" sz="3600" b="1" dirty="0" smtClean="0"/>
              <a:t>Estratégica</a:t>
            </a:r>
            <a:endParaRPr lang="es-CO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760330"/>
            <a:ext cx="3096345" cy="462099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 smtClean="0"/>
              <a:t>H</a:t>
            </a:r>
            <a:r>
              <a:rPr lang="es-CO" sz="2200" dirty="0" smtClean="0"/>
              <a:t>erramienta de </a:t>
            </a:r>
            <a:r>
              <a:rPr lang="es-CO" sz="2200" b="1" i="1" dirty="0"/>
              <a:t>G</a:t>
            </a:r>
            <a:r>
              <a:rPr lang="es-CO" sz="2200" b="1" i="1" dirty="0" smtClean="0"/>
              <a:t>estión</a:t>
            </a:r>
            <a:r>
              <a:rPr lang="es-CO" sz="2200" dirty="0" smtClean="0"/>
              <a:t> apoya la </a:t>
            </a:r>
            <a:r>
              <a:rPr lang="es-CO" sz="2200" b="1" i="1" dirty="0" smtClean="0"/>
              <a:t>toma de decision</a:t>
            </a:r>
            <a:r>
              <a:rPr lang="es-CO" sz="2200" b="1" dirty="0" smtClean="0"/>
              <a:t>es </a:t>
            </a:r>
            <a:r>
              <a:rPr lang="es-CO" sz="2200" dirty="0" smtClean="0"/>
              <a:t>de las organizaciones.</a:t>
            </a:r>
          </a:p>
          <a:p>
            <a:pPr marL="0" indent="0" algn="just">
              <a:buNone/>
            </a:pPr>
            <a:r>
              <a:rPr lang="es-CO" sz="2200" b="1" i="1" dirty="0" smtClean="0"/>
              <a:t>Camino</a:t>
            </a:r>
            <a:r>
              <a:rPr lang="es-CO" sz="2200" dirty="0" smtClean="0"/>
              <a:t> actual y el </a:t>
            </a:r>
            <a:r>
              <a:rPr lang="es-CO" sz="2200" b="1" i="1" dirty="0" smtClean="0"/>
              <a:t>que deben recorrer Para </a:t>
            </a:r>
            <a:r>
              <a:rPr lang="es-CO" sz="2200" dirty="0" smtClean="0"/>
              <a:t>adecuarse a los </a:t>
            </a:r>
            <a:r>
              <a:rPr lang="es-CO" sz="2200" b="1" i="1" dirty="0" smtClean="0"/>
              <a:t>cambios y a las demandas </a:t>
            </a:r>
            <a:r>
              <a:rPr lang="es-CO" sz="2200" dirty="0" smtClean="0"/>
              <a:t>para lograr la mayor eficiencia, eficacia, calidad en los bienes y servicios que se proveen. </a:t>
            </a:r>
            <a:r>
              <a:rPr lang="es-CO" sz="2200" b="1" i="1" dirty="0" smtClean="0"/>
              <a:t>Armijo A, 2009 </a:t>
            </a:r>
            <a:endParaRPr lang="es-CO" sz="2200" b="1" i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686216" y="1628800"/>
            <a:ext cx="2181928" cy="46805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CO" sz="2100" b="1" i="1" dirty="0" smtClean="0"/>
          </a:p>
          <a:p>
            <a:pPr marL="0" indent="0" algn="just">
              <a:buNone/>
            </a:pPr>
            <a:r>
              <a:rPr lang="es-CO" sz="2100" b="1" i="1" dirty="0" smtClean="0"/>
              <a:t>Formulación </a:t>
            </a:r>
            <a:r>
              <a:rPr lang="es-CO" sz="2100" b="1" i="1" dirty="0"/>
              <a:t>y establecimiento de objetivos </a:t>
            </a:r>
            <a:r>
              <a:rPr lang="es-CO" sz="2100" dirty="0"/>
              <a:t>de carácter </a:t>
            </a:r>
            <a:r>
              <a:rPr lang="es-CO" sz="2100" dirty="0" smtClean="0"/>
              <a:t>prioritario.</a:t>
            </a:r>
          </a:p>
          <a:p>
            <a:pPr marL="0" indent="0" algn="just">
              <a:buNone/>
            </a:pPr>
            <a:endParaRPr lang="es-CO" sz="2100" dirty="0" smtClean="0"/>
          </a:p>
          <a:p>
            <a:pPr marL="0" indent="0" algn="just">
              <a:buNone/>
            </a:pPr>
            <a:r>
              <a:rPr lang="es-CO" sz="2100" dirty="0" smtClean="0"/>
              <a:t>Establecimiento </a:t>
            </a:r>
            <a:r>
              <a:rPr lang="es-CO" sz="2100" dirty="0"/>
              <a:t>de los </a:t>
            </a:r>
            <a:r>
              <a:rPr lang="es-CO" sz="2100" b="1" i="1" dirty="0"/>
              <a:t>cursos de acción </a:t>
            </a:r>
            <a:r>
              <a:rPr lang="es-CO" sz="2100" dirty="0"/>
              <a:t>(estrategias) para alcanzar dichos </a:t>
            </a:r>
            <a:r>
              <a:rPr lang="es-CO" sz="2100" dirty="0" smtClean="0"/>
              <a:t>objetivos.</a:t>
            </a:r>
            <a:endParaRPr lang="es-CO" sz="2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84784"/>
            <a:ext cx="230425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b="1" dirty="0" smtClean="0"/>
              <a:t>Ruta Estratégica</a:t>
            </a:r>
            <a:endParaRPr lang="es-CO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72816"/>
            <a:ext cx="2301342" cy="1739815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14" y="1916832"/>
            <a:ext cx="2301342" cy="13301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013" y="3017639"/>
            <a:ext cx="2286000" cy="17145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8508" y="274638"/>
            <a:ext cx="646006" cy="5674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b="1" dirty="0"/>
          </a:p>
          <a:p>
            <a:pPr algn="ctr"/>
            <a:endParaRPr lang="es-CO" sz="900" b="1" dirty="0"/>
          </a:p>
          <a:p>
            <a:pPr algn="ctr"/>
            <a:r>
              <a:rPr lang="es-CO" b="1" dirty="0"/>
              <a:t>S</a:t>
            </a:r>
          </a:p>
          <a:p>
            <a:pPr algn="ctr"/>
            <a:r>
              <a:rPr lang="es-CO" b="1" dirty="0"/>
              <a:t>I</a:t>
            </a:r>
          </a:p>
          <a:p>
            <a:pPr algn="ctr"/>
            <a:r>
              <a:rPr lang="es-CO" b="1" dirty="0"/>
              <a:t>T</a:t>
            </a:r>
          </a:p>
          <a:p>
            <a:pPr algn="ctr"/>
            <a:r>
              <a:rPr lang="es-CO" b="1" dirty="0"/>
              <a:t>U</a:t>
            </a:r>
          </a:p>
          <a:p>
            <a:pPr algn="ctr"/>
            <a:r>
              <a:rPr lang="es-CO" b="1" dirty="0"/>
              <a:t>A</a:t>
            </a:r>
          </a:p>
          <a:p>
            <a:pPr algn="ctr"/>
            <a:r>
              <a:rPr lang="es-CO" b="1" dirty="0"/>
              <a:t>C</a:t>
            </a:r>
          </a:p>
          <a:p>
            <a:pPr algn="ctr"/>
            <a:r>
              <a:rPr lang="es-CO" b="1" dirty="0" smtClean="0"/>
              <a:t>I</a:t>
            </a:r>
          </a:p>
          <a:p>
            <a:pPr algn="ctr"/>
            <a:r>
              <a:rPr lang="es-CO" b="1" dirty="0" err="1" smtClean="0"/>
              <a:t>Ó</a:t>
            </a:r>
            <a:endParaRPr lang="es-CO" b="1" dirty="0"/>
          </a:p>
          <a:p>
            <a:pPr algn="ctr"/>
            <a:r>
              <a:rPr lang="es-CO" b="1" dirty="0"/>
              <a:t>N</a:t>
            </a:r>
          </a:p>
          <a:p>
            <a:pPr algn="ctr"/>
            <a:endParaRPr lang="es-CO" b="1" dirty="0"/>
          </a:p>
          <a:p>
            <a:pPr algn="ctr"/>
            <a:r>
              <a:rPr lang="es-CO" b="1" dirty="0"/>
              <a:t>A</a:t>
            </a:r>
          </a:p>
          <a:p>
            <a:pPr algn="ctr"/>
            <a:r>
              <a:rPr lang="es-CO" b="1" dirty="0"/>
              <a:t>C</a:t>
            </a:r>
          </a:p>
          <a:p>
            <a:pPr algn="ctr"/>
            <a:r>
              <a:rPr lang="es-CO" b="1" dirty="0"/>
              <a:t>T</a:t>
            </a:r>
          </a:p>
          <a:p>
            <a:pPr algn="ctr"/>
            <a:r>
              <a:rPr lang="es-CO" b="1" dirty="0"/>
              <a:t>U</a:t>
            </a:r>
          </a:p>
          <a:p>
            <a:pPr algn="ctr"/>
            <a:r>
              <a:rPr lang="es-CO" b="1" dirty="0"/>
              <a:t>A</a:t>
            </a:r>
          </a:p>
          <a:p>
            <a:pPr algn="ctr"/>
            <a:r>
              <a:rPr lang="es-CO" b="1" dirty="0" smtClean="0"/>
              <a:t>L</a:t>
            </a:r>
          </a:p>
          <a:p>
            <a:pPr algn="ctr"/>
            <a:r>
              <a:rPr lang="es-CO" b="1" dirty="0" smtClean="0"/>
              <a:t>SST</a:t>
            </a:r>
            <a:endParaRPr lang="es-CO" b="1" dirty="0"/>
          </a:p>
          <a:p>
            <a:pPr algn="ctr"/>
            <a:endParaRPr lang="es-CO" sz="2100" b="1" dirty="0"/>
          </a:p>
        </p:txBody>
      </p:sp>
      <p:sp>
        <p:nvSpPr>
          <p:cNvPr id="9" name="Rectángulo 8"/>
          <p:cNvSpPr/>
          <p:nvPr/>
        </p:nvSpPr>
        <p:spPr>
          <a:xfrm>
            <a:off x="8243635" y="274638"/>
            <a:ext cx="538843" cy="56746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/>
              <a:t>N</a:t>
            </a:r>
          </a:p>
          <a:p>
            <a:pPr algn="ctr"/>
            <a:r>
              <a:rPr lang="es-CO" b="1" dirty="0"/>
              <a:t>O</a:t>
            </a:r>
          </a:p>
          <a:p>
            <a:pPr algn="ctr"/>
            <a:r>
              <a:rPr lang="es-CO" b="1" dirty="0"/>
              <a:t>R</a:t>
            </a:r>
          </a:p>
          <a:p>
            <a:pPr algn="ctr"/>
            <a:r>
              <a:rPr lang="es-CO" b="1" dirty="0"/>
              <a:t>T</a:t>
            </a:r>
          </a:p>
          <a:p>
            <a:pPr algn="ctr"/>
            <a:r>
              <a:rPr lang="es-CO" b="1" dirty="0"/>
              <a:t>E</a:t>
            </a:r>
          </a:p>
          <a:p>
            <a:pPr algn="ctr"/>
            <a:endParaRPr lang="es-CO" b="1" dirty="0"/>
          </a:p>
          <a:p>
            <a:pPr algn="ctr"/>
            <a:r>
              <a:rPr lang="es-CO" b="1" dirty="0"/>
              <a:t>E</a:t>
            </a:r>
          </a:p>
          <a:p>
            <a:pPr algn="ctr"/>
            <a:r>
              <a:rPr lang="es-CO" b="1" dirty="0"/>
              <a:t>S</a:t>
            </a:r>
          </a:p>
          <a:p>
            <a:pPr algn="ctr"/>
            <a:r>
              <a:rPr lang="es-CO" b="1" dirty="0"/>
              <a:t>T</a:t>
            </a:r>
          </a:p>
          <a:p>
            <a:pPr algn="ctr"/>
            <a:r>
              <a:rPr lang="es-CO" b="1" dirty="0"/>
              <a:t>R</a:t>
            </a:r>
          </a:p>
          <a:p>
            <a:pPr algn="ctr"/>
            <a:r>
              <a:rPr lang="es-CO" b="1" dirty="0"/>
              <a:t>A</a:t>
            </a:r>
          </a:p>
          <a:p>
            <a:pPr algn="ctr"/>
            <a:r>
              <a:rPr lang="es-CO" b="1" dirty="0" smtClean="0"/>
              <a:t>T</a:t>
            </a:r>
          </a:p>
          <a:p>
            <a:pPr algn="ctr"/>
            <a:r>
              <a:rPr lang="es-CO" b="1" dirty="0" smtClean="0"/>
              <a:t>É</a:t>
            </a:r>
            <a:endParaRPr lang="es-CO" b="1" dirty="0"/>
          </a:p>
          <a:p>
            <a:pPr algn="ctr"/>
            <a:r>
              <a:rPr lang="es-CO" b="1" dirty="0"/>
              <a:t>G</a:t>
            </a:r>
          </a:p>
          <a:p>
            <a:pPr algn="ctr"/>
            <a:r>
              <a:rPr lang="es-CO" b="1" dirty="0"/>
              <a:t>I</a:t>
            </a:r>
          </a:p>
          <a:p>
            <a:pPr algn="ctr"/>
            <a:r>
              <a:rPr lang="es-CO" b="1" dirty="0"/>
              <a:t>C</a:t>
            </a:r>
          </a:p>
          <a:p>
            <a:pPr algn="ctr"/>
            <a:r>
              <a:rPr lang="es-CO" b="1" dirty="0" smtClean="0"/>
              <a:t>O</a:t>
            </a:r>
          </a:p>
          <a:p>
            <a:pPr algn="ctr"/>
            <a:r>
              <a:rPr lang="es-CO" b="1" dirty="0" smtClean="0"/>
              <a:t>SST</a:t>
            </a:r>
            <a:endParaRPr lang="es-CO" b="1" dirty="0"/>
          </a:p>
          <a:p>
            <a:pPr algn="ctr"/>
            <a:endParaRPr lang="es-CO" sz="900" b="1" dirty="0"/>
          </a:p>
        </p:txBody>
      </p:sp>
      <p:sp>
        <p:nvSpPr>
          <p:cNvPr id="10" name="Rectángulo 9"/>
          <p:cNvSpPr/>
          <p:nvPr/>
        </p:nvSpPr>
        <p:spPr>
          <a:xfrm>
            <a:off x="1322850" y="5445224"/>
            <a:ext cx="6489510" cy="5626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RUTA DIRECCIONADORA</a:t>
            </a:r>
          </a:p>
        </p:txBody>
      </p:sp>
      <p:sp>
        <p:nvSpPr>
          <p:cNvPr id="11" name="3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GISELA 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</p:txBody>
      </p:sp>
    </p:spTree>
    <p:extLst>
      <p:ext uri="{BB962C8B-B14F-4D97-AF65-F5344CB8AC3E}">
        <p14:creationId xmlns:p14="http://schemas.microsoft.com/office/powerpoint/2010/main" val="11289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611137" y="549275"/>
            <a:ext cx="7561263" cy="863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 dirty="0" smtClean="0">
                <a:solidFill>
                  <a:schemeClr val="tx1"/>
                </a:solidFill>
              </a:rPr>
              <a:t>Gerencia Estratégica</a:t>
            </a:r>
            <a:endParaRPr lang="es-CO" sz="2800" b="1" dirty="0">
              <a:solidFill>
                <a:schemeClr val="tx1"/>
              </a:solidFill>
            </a:endParaRPr>
          </a:p>
        </p:txBody>
      </p:sp>
      <p:sp>
        <p:nvSpPr>
          <p:cNvPr id="4" name="14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205538"/>
            <a:ext cx="2895600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 smtClean="0"/>
              <a:t>GISELA </a:t>
            </a:r>
            <a:r>
              <a:rPr lang="es-CO" dirty="0"/>
              <a:t>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900113" y="1593850"/>
            <a:ext cx="3024187" cy="79216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Estrategia- competitividad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537075" y="1593850"/>
            <a:ext cx="3313113" cy="792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 smtClean="0">
                <a:solidFill>
                  <a:schemeClr val="tx1"/>
                </a:solidFill>
              </a:rPr>
              <a:t>Inspirar </a:t>
            </a:r>
            <a:r>
              <a:rPr lang="es-CO" sz="2000" b="1" dirty="0">
                <a:solidFill>
                  <a:schemeClr val="tx1"/>
                </a:solidFill>
              </a:rPr>
              <a:t>a </a:t>
            </a:r>
            <a:r>
              <a:rPr lang="es-CO" sz="2000" b="1" dirty="0" smtClean="0">
                <a:solidFill>
                  <a:schemeClr val="tx1"/>
                </a:solidFill>
              </a:rPr>
              <a:t>todos los Sistemas  en </a:t>
            </a:r>
            <a:r>
              <a:rPr lang="es-CO" sz="2000" b="1" dirty="0">
                <a:solidFill>
                  <a:schemeClr val="tx1"/>
                </a:solidFill>
              </a:rPr>
              <a:t>la Organización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00338" y="2770188"/>
            <a:ext cx="3455987" cy="6588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Direccionamiento estratégico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987675" y="3703638"/>
            <a:ext cx="3024188" cy="6588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Alineado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39750" y="2492375"/>
            <a:ext cx="1871663" cy="30241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CO" sz="2000" b="1" dirty="0" smtClean="0">
                <a:solidFill>
                  <a:schemeClr val="tx1"/>
                </a:solidFill>
              </a:rPr>
              <a:t>Construcción de </a:t>
            </a:r>
            <a:r>
              <a:rPr lang="es-CO" sz="2000" b="1" dirty="0">
                <a:solidFill>
                  <a:schemeClr val="tx1"/>
                </a:solidFill>
              </a:rPr>
              <a:t>una </a:t>
            </a:r>
            <a:r>
              <a:rPr lang="es-CO" sz="2000" b="1" i="1" u="sng" dirty="0">
                <a:solidFill>
                  <a:schemeClr val="tx1"/>
                </a:solidFill>
              </a:rPr>
              <a:t>visión compartida </a:t>
            </a:r>
            <a:r>
              <a:rPr lang="es-CO" sz="2000" b="1" dirty="0">
                <a:solidFill>
                  <a:schemeClr val="tx1"/>
                </a:solidFill>
              </a:rPr>
              <a:t>y se hace realidad en la </a:t>
            </a:r>
            <a:r>
              <a:rPr lang="es-CO" sz="2400" b="1" i="1" u="sng" dirty="0">
                <a:solidFill>
                  <a:srgbClr val="7030A0"/>
                </a:solidFill>
              </a:rPr>
              <a:t>operación diaria</a:t>
            </a:r>
            <a:r>
              <a:rPr lang="es-CO" sz="2400" b="1" dirty="0">
                <a:solidFill>
                  <a:srgbClr val="7030A0"/>
                </a:solidFill>
              </a:rPr>
              <a:t> </a:t>
            </a:r>
            <a:r>
              <a:rPr lang="es-CO" sz="2000" b="1" dirty="0">
                <a:solidFill>
                  <a:schemeClr val="tx1"/>
                </a:solidFill>
              </a:rPr>
              <a:t>(Serna, 2014)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7092950" y="2781300"/>
            <a:ext cx="1150938" cy="6000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Vertical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7092950" y="3644900"/>
            <a:ext cx="1295474" cy="600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Horizontal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7108825" y="4491038"/>
            <a:ext cx="1152525" cy="600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i="1" u="sng" dirty="0">
                <a:solidFill>
                  <a:schemeClr val="tx1"/>
                </a:solidFill>
              </a:rPr>
              <a:t>Integral</a:t>
            </a:r>
          </a:p>
        </p:txBody>
      </p:sp>
      <p:cxnSp>
        <p:nvCxnSpPr>
          <p:cNvPr id="15" name="Conector recto de flecha 14"/>
          <p:cNvCxnSpPr>
            <a:stCxn id="7" idx="2"/>
            <a:endCxn id="8" idx="0"/>
          </p:cNvCxnSpPr>
          <p:nvPr/>
        </p:nvCxnSpPr>
        <p:spPr>
          <a:xfrm flipH="1">
            <a:off x="4427538" y="2386013"/>
            <a:ext cx="1765300" cy="384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6" idx="2"/>
            <a:endCxn id="8" idx="0"/>
          </p:cNvCxnSpPr>
          <p:nvPr/>
        </p:nvCxnSpPr>
        <p:spPr>
          <a:xfrm>
            <a:off x="2411413" y="2386013"/>
            <a:ext cx="2016125" cy="384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8" idx="2"/>
          </p:cNvCxnSpPr>
          <p:nvPr/>
        </p:nvCxnSpPr>
        <p:spPr>
          <a:xfrm>
            <a:off x="4427538" y="3429000"/>
            <a:ext cx="0" cy="2746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6443663" y="3057525"/>
            <a:ext cx="28575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endCxn id="11" idx="1"/>
          </p:cNvCxnSpPr>
          <p:nvPr/>
        </p:nvCxnSpPr>
        <p:spPr>
          <a:xfrm>
            <a:off x="6443663" y="3057525"/>
            <a:ext cx="649287" cy="238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endCxn id="12" idx="1"/>
          </p:cNvCxnSpPr>
          <p:nvPr/>
        </p:nvCxnSpPr>
        <p:spPr>
          <a:xfrm>
            <a:off x="6443663" y="3933825"/>
            <a:ext cx="649287" cy="111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499126" y="4868863"/>
            <a:ext cx="66516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/>
          <p:cNvSpPr/>
          <p:nvPr/>
        </p:nvSpPr>
        <p:spPr>
          <a:xfrm>
            <a:off x="3843338" y="4748213"/>
            <a:ext cx="1655762" cy="13843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i="1" dirty="0">
                <a:solidFill>
                  <a:schemeClr val="tx1"/>
                </a:solidFill>
              </a:rPr>
              <a:t>Planea</a:t>
            </a:r>
          </a:p>
          <a:p>
            <a:pPr algn="ctr">
              <a:defRPr/>
            </a:pPr>
            <a:r>
              <a:rPr lang="es-CO" b="1" i="1" dirty="0">
                <a:solidFill>
                  <a:schemeClr val="tx1"/>
                </a:solidFill>
              </a:rPr>
              <a:t>Difunde</a:t>
            </a:r>
          </a:p>
          <a:p>
            <a:pPr algn="ctr">
              <a:defRPr/>
            </a:pPr>
            <a:r>
              <a:rPr lang="es-CO" b="1" i="1" dirty="0" err="1">
                <a:solidFill>
                  <a:schemeClr val="tx1"/>
                </a:solidFill>
              </a:rPr>
              <a:t>Operacionaliza</a:t>
            </a:r>
            <a:endParaRPr lang="es-CO" b="1" i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b="1" i="1" dirty="0">
                <a:solidFill>
                  <a:schemeClr val="tx1"/>
                </a:solidFill>
              </a:rPr>
              <a:t>Evalúa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5883275" y="5173663"/>
            <a:ext cx="1425575" cy="1349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solidFill>
                  <a:schemeClr val="tx1"/>
                </a:solidFill>
              </a:rPr>
              <a:t>Plan de trabajo diario del trabajador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990600" y="5864225"/>
            <a:ext cx="2447925" cy="6032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>
                <a:solidFill>
                  <a:schemeClr val="tx1"/>
                </a:solidFill>
              </a:rPr>
              <a:t>Flexible-revisable-ajustable</a:t>
            </a:r>
          </a:p>
        </p:txBody>
      </p:sp>
      <p:cxnSp>
        <p:nvCxnSpPr>
          <p:cNvPr id="51" name="Conector angular 50"/>
          <p:cNvCxnSpPr/>
          <p:nvPr/>
        </p:nvCxnSpPr>
        <p:spPr>
          <a:xfrm>
            <a:off x="5472113" y="4733925"/>
            <a:ext cx="576262" cy="357188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stCxn id="9" idx="1"/>
          </p:cNvCxnSpPr>
          <p:nvPr/>
        </p:nvCxnSpPr>
        <p:spPr>
          <a:xfrm rot="10800000" flipV="1">
            <a:off x="2700338" y="4032250"/>
            <a:ext cx="287337" cy="1831975"/>
          </a:xfrm>
          <a:prstGeom prst="bentConnector2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/>
          <p:nvPr/>
        </p:nvCxnSpPr>
        <p:spPr>
          <a:xfrm rot="10800000" flipV="1">
            <a:off x="2411414" y="3429000"/>
            <a:ext cx="1872555" cy="2159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4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205538"/>
            <a:ext cx="2895600" cy="496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GISELA GONZALEZ RUIZ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dirty="0"/>
              <a:t>Doctora en Ciencias Gerenciales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O" dirty="0" smtClean="0"/>
          </a:p>
        </p:txBody>
      </p:sp>
      <p:sp>
        <p:nvSpPr>
          <p:cNvPr id="10" name="Triángulo isósceles 9"/>
          <p:cNvSpPr/>
          <p:nvPr/>
        </p:nvSpPr>
        <p:spPr>
          <a:xfrm>
            <a:off x="2338387" y="2366416"/>
            <a:ext cx="3745781" cy="3294832"/>
          </a:xfrm>
          <a:prstGeom prst="triangle">
            <a:avLst>
              <a:gd name="adj" fmla="val 4972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 smtClean="0">
                <a:solidFill>
                  <a:schemeClr val="tx1"/>
                </a:solidFill>
              </a:rPr>
              <a:t>Nivel estratégico</a:t>
            </a: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Nivel  Misional</a:t>
            </a:r>
            <a:endParaRPr lang="es-CO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sz="1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400" b="1" dirty="0" smtClean="0">
                <a:solidFill>
                  <a:schemeClr val="tx1"/>
                </a:solidFill>
              </a:rPr>
              <a:t>Nivel de soporte</a:t>
            </a:r>
            <a:endParaRPr lang="es-CO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endParaRPr lang="es-CO" dirty="0"/>
          </a:p>
        </p:txBody>
      </p:sp>
      <p:pic>
        <p:nvPicPr>
          <p:cNvPr id="12298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706" y="5229448"/>
            <a:ext cx="8080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Imagen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672" y="5161185"/>
            <a:ext cx="863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5" name="Conector recto 64"/>
          <p:cNvCxnSpPr/>
          <p:nvPr/>
        </p:nvCxnSpPr>
        <p:spPr>
          <a:xfrm>
            <a:off x="3060055" y="4509120"/>
            <a:ext cx="22320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3564632" y="3645024"/>
            <a:ext cx="12954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brir corchete 67"/>
          <p:cNvSpPr/>
          <p:nvPr/>
        </p:nvSpPr>
        <p:spPr>
          <a:xfrm>
            <a:off x="1259632" y="1412899"/>
            <a:ext cx="792163" cy="4824413"/>
          </a:xfrm>
          <a:prstGeom prst="leftBracket">
            <a:avLst/>
          </a:prstGeom>
          <a:ln w="44450" cmpd="dbl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69" name="Cerrar corchete 68"/>
          <p:cNvSpPr/>
          <p:nvPr/>
        </p:nvSpPr>
        <p:spPr>
          <a:xfrm>
            <a:off x="6373266" y="1484907"/>
            <a:ext cx="935038" cy="4824413"/>
          </a:xfrm>
          <a:prstGeom prst="rightBracket">
            <a:avLst/>
          </a:prstGeom>
          <a:ln w="47625" cmpd="dbl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70" name="Doble onda 69"/>
          <p:cNvSpPr/>
          <p:nvPr/>
        </p:nvSpPr>
        <p:spPr>
          <a:xfrm>
            <a:off x="323528" y="1268883"/>
            <a:ext cx="339725" cy="4824413"/>
          </a:xfrm>
          <a:prstGeom prst="double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  <p:sp>
        <p:nvSpPr>
          <p:cNvPr id="71" name="Doble onda 70"/>
          <p:cNvSpPr/>
          <p:nvPr/>
        </p:nvSpPr>
        <p:spPr>
          <a:xfrm>
            <a:off x="7956376" y="1340768"/>
            <a:ext cx="341313" cy="4824412"/>
          </a:xfrm>
          <a:prstGeom prst="double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AR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 </a:t>
            </a:r>
          </a:p>
          <a:p>
            <a:pPr algn="ctr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NT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R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E</a:t>
            </a:r>
          </a:p>
          <a:p>
            <a:pPr algn="ctr">
              <a:defRPr/>
            </a:pPr>
            <a:r>
              <a:rPr lang="es-CO" sz="1200" b="1" dirty="0">
                <a:solidFill>
                  <a:schemeClr val="tx1"/>
                </a:solidFill>
              </a:rPr>
              <a:t>SADAS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1137" y="323240"/>
            <a:ext cx="7561263" cy="863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 dirty="0" smtClean="0">
                <a:solidFill>
                  <a:schemeClr val="tx1"/>
                </a:solidFill>
              </a:rPr>
              <a:t>Gerencia Estratégica y partes interesadas en el Sistema</a:t>
            </a:r>
            <a:endParaRPr lang="es-CO" sz="2800" b="1" dirty="0">
              <a:solidFill>
                <a:schemeClr val="tx1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880343" y="1835546"/>
            <a:ext cx="235273" cy="35376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Proveedores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7479765" y="1835545"/>
            <a:ext cx="235273" cy="35376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Clientes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4" name="Imagen 3" descr="Soldadura - Wikipedia, la enciclopedia lib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28" y="1614546"/>
            <a:ext cx="980295" cy="7287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37" y="2538506"/>
            <a:ext cx="913985" cy="58873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58" y="3739273"/>
            <a:ext cx="772895" cy="7203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661" y="4859949"/>
            <a:ext cx="853533" cy="772661"/>
          </a:xfrm>
          <a:prstGeom prst="rect">
            <a:avLst/>
          </a:prstGeom>
        </p:spPr>
      </p:pic>
      <p:cxnSp>
        <p:nvCxnSpPr>
          <p:cNvPr id="12" name="Conector recto de flecha 11"/>
          <p:cNvCxnSpPr>
            <a:stCxn id="68" idx="1"/>
          </p:cNvCxnSpPr>
          <p:nvPr/>
        </p:nvCxnSpPr>
        <p:spPr>
          <a:xfrm flipV="1">
            <a:off x="1259632" y="3212976"/>
            <a:ext cx="504056" cy="612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68" idx="1"/>
          </p:cNvCxnSpPr>
          <p:nvPr/>
        </p:nvCxnSpPr>
        <p:spPr>
          <a:xfrm flipV="1">
            <a:off x="1259632" y="3825105"/>
            <a:ext cx="62586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68" idx="1"/>
          </p:cNvCxnSpPr>
          <p:nvPr/>
        </p:nvCxnSpPr>
        <p:spPr>
          <a:xfrm>
            <a:off x="1259632" y="3825106"/>
            <a:ext cx="452363" cy="634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6099051" y="3897113"/>
            <a:ext cx="7051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6099051" y="3284984"/>
            <a:ext cx="489421" cy="612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6099051" y="3897113"/>
            <a:ext cx="546217" cy="6120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4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ueva inagen instituc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nueva inagen institucional</Template>
  <TotalTime>16086</TotalTime>
  <Words>570</Words>
  <Application>Microsoft Office PowerPoint</Application>
  <PresentationFormat>Presentación en pantalla (4:3)</PresentationFormat>
  <Paragraphs>287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1_nueva inagen institucional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Plataforma Estratégica</vt:lpstr>
      <vt:lpstr>Ruta Estratégica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General de Comunicaciones</dc:title>
  <dc:creator>Juan Felipe Osorio Ospina</dc:creator>
  <cp:lastModifiedBy>Lenovo</cp:lastModifiedBy>
  <cp:revision>601</cp:revision>
  <cp:lastPrinted>2013-07-24T13:04:52Z</cp:lastPrinted>
  <dcterms:created xsi:type="dcterms:W3CDTF">2012-03-26T14:01:45Z</dcterms:created>
  <dcterms:modified xsi:type="dcterms:W3CDTF">2018-10-26T00:35:11Z</dcterms:modified>
</cp:coreProperties>
</file>